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83" r:id="rId3"/>
    <p:sldId id="279" r:id="rId4"/>
    <p:sldId id="266" r:id="rId5"/>
    <p:sldId id="269" r:id="rId6"/>
    <p:sldId id="272" r:id="rId7"/>
    <p:sldId id="270" r:id="rId8"/>
    <p:sldId id="271" r:id="rId9"/>
    <p:sldId id="260" r:id="rId10"/>
    <p:sldId id="261" r:id="rId11"/>
    <p:sldId id="262" r:id="rId12"/>
    <p:sldId id="274" r:id="rId13"/>
    <p:sldId id="277" r:id="rId14"/>
    <p:sldId id="259" r:id="rId15"/>
    <p:sldId id="276" r:id="rId16"/>
    <p:sldId id="268" r:id="rId17"/>
    <p:sldId id="280" r:id="rId18"/>
    <p:sldId id="263" r:id="rId19"/>
    <p:sldId id="264" r:id="rId20"/>
    <p:sldId id="281" r:id="rId21"/>
    <p:sldId id="282" r:id="rId2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280" autoAdjust="0"/>
  </p:normalViewPr>
  <p:slideViewPr>
    <p:cSldViewPr snapToGrid="0" snapToObjects="1">
      <p:cViewPr varScale="1">
        <p:scale>
          <a:sx n="72" d="100"/>
          <a:sy n="72" d="100"/>
        </p:scale>
        <p:origin x="6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D48FF-B547-4936-B0D2-88EDA705CB40}" type="datetimeFigureOut">
              <a:rPr lang="fr-FR" smtClean="0"/>
              <a:t>12/10/2025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4C4A0-C165-48D1-9960-01D5732484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801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C4A0-C165-48D1-9960-01D573248409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5297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C4A0-C165-48D1-9960-01D573248409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252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C4A0-C165-48D1-9960-01D573248409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7510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C4A0-C165-48D1-9960-01D573248409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1676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C4A0-C165-48D1-9960-01D573248409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218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C4A0-C165-48D1-9960-01D573248409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930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C4A0-C165-48D1-9960-01D57324840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9927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C4A0-C165-48D1-9960-01D573248409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147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C4A0-C165-48D1-9960-01D573248409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7142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C4A0-C165-48D1-9960-01D57324840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02639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C4A0-C165-48D1-9960-01D573248409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3279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C4A0-C165-48D1-9960-01D573248409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050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C4A0-C165-48D1-9960-01D573248409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4264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C4A0-C165-48D1-9960-01D573248409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0116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C4A0-C165-48D1-9960-01D573248409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9662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C4A0-C165-48D1-9960-01D573248409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0408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4C4A0-C165-48D1-9960-01D573248409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856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8D9C1-E0A1-4B6D-B42E-189F4576A80F}" type="datetime1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29C1-56E1-4A89-86B7-5492A9B9BDF2}" type="datetime1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5A54-6BB3-45CC-BC43-72ED9BC9F727}" type="datetime1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7E43-7F48-4EA5-AA58-77E1D22943FA}" type="datetime1">
              <a:rPr lang="en-US" smtClean="0"/>
              <a:t>10/12/2025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9D287-A9F4-416E-AC69-A9AD71B584E3}" type="datetime1">
              <a:rPr lang="en-US" smtClean="0"/>
              <a:t>10/12/2025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C83C5-B0BC-49FA-A4C2-E7ECFD808E92}" type="datetime1">
              <a:rPr lang="en-US" smtClean="0"/>
              <a:t>10/12/2025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E58F2-EDA5-431F-9EB0-92D7FFA76836}" type="datetime1">
              <a:rPr lang="en-US" smtClean="0"/>
              <a:t>10/12/2025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4685-C298-4C0E-8BDB-E82C47645F69}" type="datetime1">
              <a:rPr lang="en-US" smtClean="0"/>
              <a:t>10/12/2025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6C57F-BE11-4760-89C1-FB31A403B601}" type="datetime1">
              <a:rPr lang="en-US" smtClean="0"/>
              <a:t>10/12/2025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98F9E-A79E-46FC-9E4E-809689F42B35}" type="datetime1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8FA9B-8295-462B-8210-ADB3F675B3FC}" type="datetime1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B8F44-A332-49BB-9F35-0C0442AF3EFF}" type="datetime1">
              <a:rPr lang="en-US" smtClean="0"/>
              <a:t>10/12/2025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633" y="2277279"/>
            <a:ext cx="11134578" cy="1143000"/>
          </a:xfrm>
        </p:spPr>
        <p:txBody>
          <a:bodyPr>
            <a:noAutofit/>
          </a:bodyPr>
          <a:lstStyle/>
          <a:p>
            <a:r>
              <a:rPr lang="fr-FR" sz="4000" b="1" spc="-1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Nutrition </a:t>
            </a:r>
            <a:r>
              <a:rPr lang="fr-FR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fr-FR" sz="4000" b="1" spc="-4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fr-FR" sz="4000" b="1" spc="-4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quilibre énergétique</a:t>
            </a:r>
            <a:endParaRPr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10895"/>
            <a:ext cx="819912" cy="643127"/>
          </a:xfrm>
          <a:prstGeom prst="rect">
            <a:avLst/>
          </a:prstGeom>
        </p:spPr>
      </p:pic>
      <p:pic>
        <p:nvPicPr>
          <p:cNvPr id="5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79704" y="4114892"/>
            <a:ext cx="3907196" cy="2241458"/>
          </a:xfrm>
          <a:prstGeom prst="rect">
            <a:avLst/>
          </a:prstGeom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12" y="749992"/>
            <a:ext cx="2069036" cy="101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Logo fac rédui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761" y="525269"/>
            <a:ext cx="1033974" cy="1479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3"/>
          <p:cNvSpPr txBox="1">
            <a:spLocks noChangeArrowheads="1"/>
          </p:cNvSpPr>
          <p:nvPr/>
        </p:nvSpPr>
        <p:spPr bwMode="auto">
          <a:xfrm>
            <a:off x="4262030" y="3473353"/>
            <a:ext cx="3439339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fr-FR" sz="2400" b="1" u="none" dirty="0" smtClean="0">
                <a:cs typeface="Times New Roman" panose="02020603050405020304" pitchFamily="18" charset="0"/>
              </a:rPr>
              <a:t>Pr. Mustapha El Bakkali</a:t>
            </a:r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3DE4A3E-9CC0-E39D-B4BB-CDEA5A884A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0187" y="659144"/>
            <a:ext cx="4161182" cy="1360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694024" y="60958"/>
            <a:ext cx="8229600" cy="1143000"/>
          </a:xfrm>
        </p:spPr>
        <p:txBody>
          <a:bodyPr>
            <a:normAutofit/>
          </a:bodyPr>
          <a:lstStyle/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10895"/>
            <a:ext cx="819912" cy="643127"/>
          </a:xfrm>
          <a:prstGeom prst="rect">
            <a:avLst/>
          </a:prstGeom>
        </p:spPr>
      </p:pic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-2443953" y="128669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I-Introduction</a:t>
            </a:r>
            <a:endParaRPr lang="fr-F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-1598983" y="2214097"/>
            <a:ext cx="9648929" cy="44307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II-Notion</a:t>
            </a:r>
            <a:r>
              <a:rPr lang="fr-FR" sz="2800" b="1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d’</a:t>
            </a:r>
            <a:r>
              <a:rPr lang="fr-FR" sz="28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alimentation équilibrée</a:t>
            </a:r>
            <a:endParaRPr lang="fr-FR" sz="2800" b="1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-1676435" y="247009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III-Besoins nutritionnels</a:t>
            </a:r>
            <a:endParaRPr lang="fr-F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1704571" y="308448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IV-Besoins énergétiques</a:t>
            </a:r>
            <a:endParaRPr lang="fr-F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9527" y="4055276"/>
            <a:ext cx="38704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V-Équilibre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énergétique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-573318" y="4373038"/>
            <a:ext cx="110642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VI-Conséquences du déséquilibre alimentaire/énergétique</a:t>
            </a:r>
            <a:endParaRPr lang="fr-F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-427322" y="49938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VII-Conseils pour une alimentation saine</a:t>
            </a:r>
            <a:endParaRPr lang="fr-F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-2293725" y="563582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VIII-Conclusion</a:t>
            </a:r>
            <a:endParaRPr lang="fr-F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70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47545"/>
            <a:ext cx="1203415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étudie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besoins de l’organisme 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nutriments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leur impact sur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santé, la croissance et le fonctionnement du corps. Elle repose sur l’apport équilibré en 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macronutriments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(glucides, lipides, protéines) et 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micronutriments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(vitamines, minéraux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endParaRPr lang="fr-FR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équilibre 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énergétique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correspond à la relation entre les 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apports énergétiques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(calories consommées via l’alimentation) et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dépenses 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énergétiques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(calories brûlées par le métabolisme de base, l’activité physique et les fonctions vitales de l’organisme).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fr-FR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équilibre entre ces deux aspects 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énergétiques 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permet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maintenir un poids stable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tandis qu’un excès ou un déficit énergétique conduit respectivement à une prise ou à une perte de 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poids.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fr-FR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Ainsi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une alimentation variée et adaptée aux besoins individuels constitue la base d’une 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bonne santé physique et métabolique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694024" y="60958"/>
            <a:ext cx="8229600" cy="1143000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10895"/>
            <a:ext cx="819912" cy="643127"/>
          </a:xfrm>
          <a:prstGeom prst="rect">
            <a:avLst/>
          </a:prstGeom>
        </p:spPr>
      </p:pic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6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861" y="4226453"/>
            <a:ext cx="4628270" cy="1728369"/>
          </a:xfrm>
          <a:prstGeom prst="rect">
            <a:avLst/>
          </a:prstGeom>
        </p:spPr>
      </p:pic>
      <p:pic>
        <p:nvPicPr>
          <p:cNvPr id="8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10895"/>
            <a:ext cx="819912" cy="643127"/>
          </a:xfrm>
          <a:prstGeom prst="rect">
            <a:avLst/>
          </a:prstGeom>
        </p:spPr>
      </p:pic>
      <p:sp>
        <p:nvSpPr>
          <p:cNvPr id="9" name="object 26"/>
          <p:cNvSpPr txBox="1"/>
          <p:nvPr/>
        </p:nvSpPr>
        <p:spPr>
          <a:xfrm>
            <a:off x="102458" y="2026317"/>
            <a:ext cx="5777836" cy="1342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sz="2000" dirty="0">
                <a:latin typeface="Times New Roman"/>
                <a:cs typeface="Times New Roman"/>
              </a:rPr>
              <a:t>Ce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sont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substances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naturelles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complexes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qui </a:t>
            </a:r>
            <a:r>
              <a:rPr sz="2000" dirty="0">
                <a:latin typeface="Times New Roman"/>
                <a:cs typeface="Times New Roman"/>
              </a:rPr>
              <a:t>contiennent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au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moins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deux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nutriments,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nécessaires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à </a:t>
            </a:r>
            <a:r>
              <a:rPr sz="2000" dirty="0">
                <a:latin typeface="Times New Roman"/>
                <a:cs typeface="Times New Roman"/>
              </a:rPr>
              <a:t>l’homme pour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bon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fonctionnement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corps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.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0" name="object 23"/>
          <p:cNvSpPr txBox="1"/>
          <p:nvPr/>
        </p:nvSpPr>
        <p:spPr>
          <a:xfrm>
            <a:off x="983050" y="1404611"/>
            <a:ext cx="1225578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spc="-10" dirty="0" smtClean="0">
                <a:latin typeface="Times New Roman"/>
                <a:cs typeface="Times New Roman"/>
              </a:rPr>
              <a:t>Aliment</a:t>
            </a:r>
            <a:r>
              <a:rPr lang="fr-FR" sz="2400" b="1" spc="-10" dirty="0" smtClean="0">
                <a:latin typeface="Times New Roman"/>
                <a:cs typeface="Times New Roman"/>
              </a:rPr>
              <a:t>s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1" name="object 24"/>
          <p:cNvSpPr txBox="1"/>
          <p:nvPr/>
        </p:nvSpPr>
        <p:spPr>
          <a:xfrm>
            <a:off x="245173" y="1438312"/>
            <a:ext cx="472279" cy="387286"/>
          </a:xfrm>
          <a:prstGeom prst="rect">
            <a:avLst/>
          </a:prstGeom>
          <a:ln w="19050">
            <a:solidFill>
              <a:srgbClr val="385622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140"/>
              </a:spcBef>
            </a:pPr>
            <a:r>
              <a:rPr sz="2400" b="1" spc="-25" dirty="0">
                <a:solidFill>
                  <a:srgbClr val="385622"/>
                </a:solidFill>
                <a:latin typeface="Times New Roman"/>
                <a:cs typeface="Times New Roman"/>
              </a:rPr>
              <a:t>01</a:t>
            </a:r>
            <a:endParaRPr sz="2400" dirty="0">
              <a:latin typeface="Times New Roman"/>
              <a:cs typeface="Times New Roman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6049103" y="1438312"/>
            <a:ext cx="0" cy="271165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bject 28"/>
          <p:cNvSpPr txBox="1"/>
          <p:nvPr/>
        </p:nvSpPr>
        <p:spPr>
          <a:xfrm>
            <a:off x="7175859" y="1492236"/>
            <a:ext cx="1733941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spc="-10" dirty="0">
                <a:latin typeface="Times New Roman"/>
                <a:cs typeface="Times New Roman"/>
              </a:rPr>
              <a:t>Alimentation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6" name="object 24"/>
          <p:cNvSpPr txBox="1"/>
          <p:nvPr/>
        </p:nvSpPr>
        <p:spPr>
          <a:xfrm>
            <a:off x="6488886" y="1492236"/>
            <a:ext cx="472279" cy="387286"/>
          </a:xfrm>
          <a:prstGeom prst="rect">
            <a:avLst/>
          </a:prstGeom>
          <a:ln w="19050">
            <a:solidFill>
              <a:srgbClr val="385622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140"/>
              </a:spcBef>
            </a:pPr>
            <a:r>
              <a:rPr sz="2400" b="1" spc="-25" dirty="0" smtClean="0">
                <a:solidFill>
                  <a:srgbClr val="385622"/>
                </a:solidFill>
                <a:latin typeface="Times New Roman"/>
                <a:cs typeface="Times New Roman"/>
              </a:rPr>
              <a:t>0</a:t>
            </a:r>
            <a:r>
              <a:rPr lang="fr-FR" sz="2400" b="1" spc="-25" dirty="0" smtClean="0">
                <a:solidFill>
                  <a:srgbClr val="385622"/>
                </a:solidFill>
                <a:latin typeface="Times New Roman"/>
                <a:cs typeface="Times New Roman"/>
              </a:rPr>
              <a:t>2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7" name="object 30"/>
          <p:cNvSpPr txBox="1"/>
          <p:nvPr/>
        </p:nvSpPr>
        <p:spPr>
          <a:xfrm>
            <a:off x="6091307" y="2350795"/>
            <a:ext cx="618978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sz="2000" dirty="0">
                <a:latin typeface="Times New Roman"/>
                <a:cs typeface="Times New Roman"/>
              </a:rPr>
              <a:t>C’est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l’action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d’introduire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aliments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dans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l’organisme.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8" name="object 12"/>
          <p:cNvSpPr txBox="1"/>
          <p:nvPr/>
        </p:nvSpPr>
        <p:spPr>
          <a:xfrm>
            <a:off x="603059" y="3861693"/>
            <a:ext cx="1316341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spc="-10" dirty="0">
                <a:latin typeface="Times New Roman"/>
                <a:cs typeface="Times New Roman"/>
              </a:rPr>
              <a:t>Nutrition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9" name="object 24"/>
          <p:cNvSpPr txBox="1"/>
          <p:nvPr/>
        </p:nvSpPr>
        <p:spPr>
          <a:xfrm>
            <a:off x="81885" y="3839167"/>
            <a:ext cx="472279" cy="387286"/>
          </a:xfrm>
          <a:prstGeom prst="rect">
            <a:avLst/>
          </a:prstGeom>
          <a:ln w="19050">
            <a:solidFill>
              <a:srgbClr val="385622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140"/>
              </a:spcBef>
            </a:pPr>
            <a:r>
              <a:rPr sz="2400" b="1" spc="-25" dirty="0" smtClean="0">
                <a:solidFill>
                  <a:srgbClr val="385622"/>
                </a:solidFill>
                <a:latin typeface="Times New Roman"/>
                <a:cs typeface="Times New Roman"/>
              </a:rPr>
              <a:t>0</a:t>
            </a:r>
            <a:r>
              <a:rPr lang="fr-FR" sz="2400" b="1" spc="-25" dirty="0">
                <a:solidFill>
                  <a:srgbClr val="385622"/>
                </a:solidFill>
                <a:latin typeface="Times New Roman"/>
                <a:cs typeface="Times New Roman"/>
              </a:rPr>
              <a:t>3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0" name="object 15"/>
          <p:cNvSpPr txBox="1"/>
          <p:nvPr/>
        </p:nvSpPr>
        <p:spPr>
          <a:xfrm>
            <a:off x="81885" y="4318576"/>
            <a:ext cx="6121966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sz="2000" dirty="0">
                <a:latin typeface="Times New Roman"/>
                <a:cs typeface="Times New Roman"/>
              </a:rPr>
              <a:t>La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nutrition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est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l’ensemble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processus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réactions </a:t>
            </a:r>
            <a:r>
              <a:rPr sz="2000" dirty="0">
                <a:latin typeface="Times New Roman"/>
                <a:cs typeface="Times New Roman"/>
              </a:rPr>
              <a:t>métaboliques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par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lesquels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êtres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vivants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transforment </a:t>
            </a:r>
            <a:r>
              <a:rPr sz="2000" dirty="0">
                <a:latin typeface="Times New Roman"/>
                <a:cs typeface="Times New Roman"/>
              </a:rPr>
              <a:t>et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utilisent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aliments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afin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d’assurer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leur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croissance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et </a:t>
            </a:r>
            <a:r>
              <a:rPr sz="2000" dirty="0">
                <a:latin typeface="Times New Roman"/>
                <a:cs typeface="Times New Roman"/>
              </a:rPr>
              <a:t>leurs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fonctions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vitales.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748" y="6178059"/>
            <a:ext cx="1060545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Selon l’OMS : « La 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nutrition,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c’est </a:t>
            </a:r>
            <a:r>
              <a:rPr lang="fr-FR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l’apport alimentaire répondant aux besoins de l’organisme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4" name="Espace réservé du numéro de diapositive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 dirty="0"/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-1694024" y="60958"/>
            <a:ext cx="8229600" cy="1143000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7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7075" y="1871003"/>
            <a:ext cx="7425749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Une </a:t>
            </a:r>
            <a:r>
              <a:rPr lang="fr-FR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bonne nutrition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c’est-à-dire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fr-FR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régime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alimentaire adapté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varié et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diversifié;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fr-FR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pratique régulière d’exercice physique </a:t>
            </a: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sont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autant de gages de bonne santé. </a:t>
            </a: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10895"/>
            <a:ext cx="819912" cy="643127"/>
          </a:xfrm>
          <a:prstGeom prst="rect">
            <a:avLst/>
          </a:prstGeom>
        </p:spPr>
      </p:pic>
      <p:pic>
        <p:nvPicPr>
          <p:cNvPr id="9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52824" y="1645920"/>
            <a:ext cx="4008120" cy="4225817"/>
          </a:xfrm>
          <a:prstGeom prst="rect">
            <a:avLst/>
          </a:prstGeom>
        </p:spPr>
      </p:pic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 dirty="0"/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1083214" y="4825218"/>
            <a:ext cx="520504" cy="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-1694024" y="60958"/>
            <a:ext cx="8229600" cy="1143000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I-</a:t>
            </a:r>
            <a:r>
              <a:rPr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54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09371"/>
            <a:ext cx="819912" cy="643127"/>
          </a:xfrm>
          <a:prstGeom prst="rect">
            <a:avLst/>
          </a:prstGeom>
        </p:spPr>
      </p:pic>
      <p:sp>
        <p:nvSpPr>
          <p:cNvPr id="6" name="object 3"/>
          <p:cNvSpPr txBox="1">
            <a:spLocks/>
          </p:cNvSpPr>
          <p:nvPr/>
        </p:nvSpPr>
        <p:spPr>
          <a:xfrm>
            <a:off x="-369308" y="437507"/>
            <a:ext cx="9648929" cy="566181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II-Notion</a:t>
            </a:r>
            <a:r>
              <a:rPr lang="fr-FR" sz="3600" b="1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d’</a:t>
            </a:r>
            <a:r>
              <a:rPr lang="fr-FR" sz="36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alimentation équilibrée</a:t>
            </a:r>
            <a:endParaRPr lang="fr-FR" sz="3600" b="1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24"/>
          <p:cNvSpPr txBox="1"/>
          <p:nvPr/>
        </p:nvSpPr>
        <p:spPr>
          <a:xfrm>
            <a:off x="1" y="1897628"/>
            <a:ext cx="6621498" cy="186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17475" indent="-342900" algn="just"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Alimentation</a:t>
            </a:r>
            <a:r>
              <a:rPr sz="24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équilibrée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consiste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consommer des aliments variés, en quantité adaptée et répartis dans la journée, afin d’assurer à l’organisme tous les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macro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micronutriments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nécessaires à son bon fonctionnement.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73178" y="1392575"/>
            <a:ext cx="5376493" cy="3981156"/>
          </a:xfrm>
          <a:prstGeom prst="rect">
            <a:avLst/>
          </a:prstGeom>
        </p:spPr>
      </p:pic>
      <p:sp>
        <p:nvSpPr>
          <p:cNvPr id="11" name="object 13"/>
          <p:cNvSpPr txBox="1"/>
          <p:nvPr/>
        </p:nvSpPr>
        <p:spPr>
          <a:xfrm>
            <a:off x="128539" y="4075604"/>
            <a:ext cx="6330459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Cette</a:t>
            </a:r>
            <a:r>
              <a:rPr sz="24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pyramide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exprime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fréquences</a:t>
            </a:r>
            <a:r>
              <a:rPr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consommation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groupes</a:t>
            </a:r>
            <a:r>
              <a:rPr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d’aliments</a:t>
            </a:r>
            <a:r>
              <a:rPr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journée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pour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une</a:t>
            </a:r>
            <a:r>
              <a:rPr lang="fr-FR" sz="24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alimentation</a:t>
            </a:r>
            <a:r>
              <a:rPr sz="2400" b="1" spc="-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équilibrée</a:t>
            </a:r>
            <a:r>
              <a:rPr sz="2400" spc="-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8539" y="5627283"/>
            <a:ext cx="66446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Une </a:t>
            </a:r>
            <a:r>
              <a:rPr lang="fr-FR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alimentation équilibrée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permet de couvrir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à la fois les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besoins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nutritionnels et énergétiques.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57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96344" y="60958"/>
            <a:ext cx="8229600" cy="1143000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III-B</a:t>
            </a:r>
            <a:r>
              <a:rPr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esoins </a:t>
            </a:r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nutritionnels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10895"/>
            <a:ext cx="819912" cy="643127"/>
          </a:xfrm>
          <a:prstGeom prst="rect">
            <a:avLst/>
          </a:prstGeom>
        </p:spPr>
      </p:pic>
      <p:sp>
        <p:nvSpPr>
          <p:cNvPr id="8" name="object 29"/>
          <p:cNvSpPr txBox="1"/>
          <p:nvPr/>
        </p:nvSpPr>
        <p:spPr>
          <a:xfrm>
            <a:off x="239151" y="1951015"/>
            <a:ext cx="6555544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La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quantité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 smtClean="0">
                <a:latin typeface="Times New Roman"/>
                <a:cs typeface="Times New Roman"/>
              </a:rPr>
              <a:t>moyen</a:t>
            </a:r>
            <a:r>
              <a:rPr lang="fr-FR" sz="2400" dirty="0" smtClean="0">
                <a:latin typeface="Times New Roman"/>
                <a:cs typeface="Times New Roman"/>
              </a:rPr>
              <a:t>ne de </a:t>
            </a:r>
            <a:r>
              <a:rPr sz="2400" spc="-10" dirty="0" smtClean="0">
                <a:latin typeface="Times New Roman"/>
                <a:cs typeface="Times New Roman"/>
              </a:rPr>
              <a:t>nutriments </a:t>
            </a:r>
            <a:r>
              <a:rPr sz="2400" dirty="0">
                <a:latin typeface="Times New Roman"/>
                <a:cs typeface="Times New Roman"/>
              </a:rPr>
              <a:t>nécessaires</a:t>
            </a:r>
            <a:r>
              <a:rPr sz="2400" spc="-10" dirty="0">
                <a:latin typeface="Times New Roman"/>
                <a:cs typeface="Times New Roman"/>
              </a:rPr>
              <a:t> chaque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jour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à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l’organisme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pour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se</a:t>
            </a:r>
            <a:r>
              <a:rPr sz="2400" spc="5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maintenir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bon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état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santé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physique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et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psychique</a:t>
            </a:r>
            <a:r>
              <a:rPr sz="2400" spc="5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tenant compte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son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état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physiologique,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son </a:t>
            </a:r>
            <a:r>
              <a:rPr sz="2400" dirty="0">
                <a:latin typeface="Times New Roman"/>
                <a:cs typeface="Times New Roman"/>
              </a:rPr>
              <a:t>sexe,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son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poids,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son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âge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et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lang="fr-FR" sz="2400" dirty="0" smtClean="0">
                <a:latin typeface="Times New Roman"/>
                <a:cs typeface="Times New Roman"/>
              </a:rPr>
              <a:t>son </a:t>
            </a:r>
            <a:r>
              <a:rPr sz="2400" dirty="0" smtClean="0">
                <a:latin typeface="Times New Roman"/>
                <a:cs typeface="Times New Roman"/>
              </a:rPr>
              <a:t>activité</a:t>
            </a:r>
            <a:r>
              <a:rPr sz="2400" spc="-45" dirty="0" smtClean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physique.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825" y="954022"/>
            <a:ext cx="3854547" cy="4776800"/>
          </a:xfrm>
          <a:prstGeom prst="rect">
            <a:avLst/>
          </a:prstGeom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73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2"/>
          <p:cNvSpPr txBox="1"/>
          <p:nvPr/>
        </p:nvSpPr>
        <p:spPr>
          <a:xfrm>
            <a:off x="162773" y="1596027"/>
            <a:ext cx="11097417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244" algn="just">
              <a:lnSpc>
                <a:spcPct val="100000"/>
              </a:lnSpc>
              <a:spcBef>
                <a:spcPts val="95"/>
              </a:spcBef>
            </a:pPr>
            <a:r>
              <a:rPr sz="2400" b="1" spc="-10" dirty="0" smtClean="0">
                <a:latin typeface="Times New Roman"/>
                <a:cs typeface="Times New Roman"/>
              </a:rPr>
              <a:t>Nutriment</a:t>
            </a:r>
            <a:r>
              <a:rPr lang="fr-FR" sz="2400" b="1" spc="-10" dirty="0" smtClean="0">
                <a:latin typeface="Times New Roman"/>
                <a:cs typeface="Times New Roman"/>
              </a:rPr>
              <a:t>s</a:t>
            </a:r>
            <a:endParaRPr sz="2400" b="1" spc="-10" dirty="0" smtClean="0">
              <a:latin typeface="Times New Roman"/>
              <a:cs typeface="Times New Roman"/>
            </a:endParaRPr>
          </a:p>
        </p:txBody>
      </p:sp>
      <p:pic>
        <p:nvPicPr>
          <p:cNvPr id="6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303" y="3826413"/>
            <a:ext cx="3175312" cy="2184375"/>
          </a:xfrm>
          <a:prstGeom prst="rect">
            <a:avLst/>
          </a:prstGeom>
        </p:spPr>
      </p:pic>
      <p:graphicFrame>
        <p:nvGraphicFramePr>
          <p:cNvPr id="7" name="object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333189"/>
              </p:ext>
            </p:extLst>
          </p:nvPr>
        </p:nvGraphicFramePr>
        <p:xfrm>
          <a:off x="5078437" y="1597992"/>
          <a:ext cx="6935372" cy="36052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676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7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1360">
                <a:tc>
                  <a:txBody>
                    <a:bodyPr/>
                    <a:lstStyle/>
                    <a:p>
                      <a:pPr marL="6267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Micronutriments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 marL="60706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Macronutriments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360">
                <a:tc>
                  <a:txBody>
                    <a:bodyPr/>
                    <a:lstStyle/>
                    <a:p>
                      <a:pPr marL="4572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Vitamines,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minéraux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Protéines,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glucides,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lipides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886">
                <a:tc>
                  <a:txBody>
                    <a:bodyPr/>
                    <a:lstStyle/>
                    <a:p>
                      <a:pPr marL="45720" marR="44704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Présents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dans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les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aliments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en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petites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quantités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45720" marR="44323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Présents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dans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les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aliments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en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grande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quantité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360">
                <a:tc>
                  <a:txBody>
                    <a:bodyPr/>
                    <a:lstStyle/>
                    <a:p>
                      <a:pPr marL="4572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Essentiels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Essentiels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1360">
                <a:tc>
                  <a:txBody>
                    <a:bodyPr/>
                    <a:lstStyle/>
                    <a:p>
                      <a:pPr marL="4572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Ne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fournissent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pas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d’énergie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Fournissent</a:t>
                      </a:r>
                      <a:r>
                        <a:rPr sz="18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l’énergie</a:t>
                      </a:r>
                      <a:endParaRPr sz="1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9886">
                <a:tc>
                  <a:txBody>
                    <a:bodyPr/>
                    <a:lstStyle/>
                    <a:p>
                      <a:pPr marL="4572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endParaRPr lang="fr-FR" sz="1800" dirty="0" smtClean="0">
                        <a:latin typeface="Times New Roman"/>
                        <a:cs typeface="Times New Roman"/>
                      </a:endParaRPr>
                    </a:p>
                    <a:p>
                      <a:pPr marL="4572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 err="1" smtClean="0">
                          <a:latin typeface="Times New Roman"/>
                          <a:cs typeface="Times New Roman"/>
                        </a:rPr>
                        <a:t>Sont</a:t>
                      </a:r>
                      <a:r>
                        <a:rPr sz="18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absorbés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tels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quels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Sont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transformés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pendant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le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45720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processus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digestion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-23121" y="2169326"/>
            <a:ext cx="50312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 sont des substances chimiques provenant de la transformation des aliments dans l’organisme.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15156"/>
            <a:ext cx="819912" cy="643127"/>
          </a:xfrm>
          <a:prstGeom prst="rect">
            <a:avLst/>
          </a:prstGeom>
        </p:spPr>
      </p:pic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-611936" y="159433"/>
            <a:ext cx="8229600" cy="1143000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III-B</a:t>
            </a:r>
            <a:r>
              <a:rPr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esoins </a:t>
            </a:r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nutritionnels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45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48368" y="1285329"/>
            <a:ext cx="8229600" cy="1143000"/>
          </a:xfrm>
        </p:spPr>
        <p:txBody>
          <a:bodyPr>
            <a:normAutofit/>
          </a:bodyPr>
          <a:lstStyle/>
          <a:p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macronutriments</a:t>
            </a:r>
          </a:p>
        </p:txBody>
      </p:sp>
      <p:pic>
        <p:nvPicPr>
          <p:cNvPr id="4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67167"/>
            <a:ext cx="819912" cy="64312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8086" y="1535265"/>
            <a:ext cx="6463543" cy="4897332"/>
          </a:xfrm>
          <a:prstGeom prst="rect">
            <a:avLst/>
          </a:prstGeom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2212" y="2872551"/>
            <a:ext cx="47365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Seules sources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production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d’énergie dans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l’organisme</a:t>
            </a:r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2166432" y="2212848"/>
            <a:ext cx="0" cy="384081"/>
          </a:xfrm>
          <a:prstGeom prst="straightConnector1">
            <a:avLst/>
          </a:prstGeom>
          <a:ln w="57150">
            <a:solidFill>
              <a:srgbClr val="00009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Égal 8"/>
          <p:cNvSpPr/>
          <p:nvPr/>
        </p:nvSpPr>
        <p:spPr>
          <a:xfrm>
            <a:off x="1818828" y="3809442"/>
            <a:ext cx="721680" cy="676656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0296" y="4865501"/>
            <a:ext cx="34243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Nutriments énergétiques</a:t>
            </a:r>
            <a:endParaRPr lang="fr-FR" sz="2400" dirty="0">
              <a:solidFill>
                <a:srgbClr val="000099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-654140" y="11723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III-Besoins nutritionnels</a:t>
            </a:r>
            <a:endParaRPr lang="fr-F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06365" y="1762060"/>
            <a:ext cx="8229600" cy="1143000"/>
          </a:xfrm>
        </p:spPr>
        <p:txBody>
          <a:bodyPr>
            <a:normAutofit/>
          </a:bodyPr>
          <a:lstStyle/>
          <a:p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micronutriments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32" y="3130614"/>
            <a:ext cx="6530767" cy="228544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Vitamines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nécessaires en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très </a:t>
            </a:r>
            <a:r>
              <a:rPr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petites quantités.</a:t>
            </a: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Minéraux</a:t>
            </a:r>
            <a:r>
              <a:rPr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calcium,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zinc,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magnésium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</a:t>
            </a:r>
            <a:r>
              <a:rPr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1993" y="577916"/>
            <a:ext cx="819912" cy="64312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593" y="1636197"/>
            <a:ext cx="5500232" cy="427082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569" y="5707142"/>
            <a:ext cx="66729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Rôle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immunité, croissance, métabolisme cellulaire.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609600" y="3765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III-Besoins nutritionnels</a:t>
            </a:r>
            <a:endParaRPr lang="fr-F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83545" y="1062111"/>
            <a:ext cx="8229600" cy="1143000"/>
          </a:xfrm>
        </p:spPr>
        <p:txBody>
          <a:bodyPr>
            <a:normAutofit/>
          </a:bodyPr>
          <a:lstStyle/>
          <a:p>
            <a:r>
              <a:rPr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L’eau</a:t>
            </a: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les </a:t>
            </a:r>
            <a:r>
              <a:rPr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fibres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49" y="2241099"/>
            <a:ext cx="8046720" cy="135823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Eau</a:t>
            </a:r>
            <a:r>
              <a:rPr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élément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vital,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représente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60–70 % du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poids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corporel</a:t>
            </a:r>
            <a:r>
              <a:rPr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5295" marR="849630" lvl="2" indent="0">
              <a:lnSpc>
                <a:spcPct val="150000"/>
              </a:lnSpc>
              <a:spcBef>
                <a:spcPts val="1360"/>
              </a:spcBef>
              <a:buNone/>
              <a:tabLst>
                <a:tab pos="598805" algn="l"/>
              </a:tabLst>
            </a:pPr>
            <a:r>
              <a:rPr lang="fr-FR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fr-FR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ôles principaux :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788" y="310895"/>
            <a:ext cx="4126549" cy="2980945"/>
          </a:xfrm>
          <a:prstGeom prst="rect">
            <a:avLst/>
          </a:prstGeom>
        </p:spPr>
      </p:pic>
      <p:pic>
        <p:nvPicPr>
          <p:cNvPr id="5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310895"/>
            <a:ext cx="819912" cy="64312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373800" y="3640719"/>
            <a:ext cx="1365666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98805" marR="849630" lvl="2" indent="-143510">
              <a:lnSpc>
                <a:spcPct val="150000"/>
              </a:lnSpc>
              <a:spcBef>
                <a:spcPts val="1360"/>
              </a:spcBef>
              <a:buFontTx/>
              <a:buChar char="-"/>
              <a:tabLst>
                <a:tab pos="598805" algn="l"/>
              </a:tabLst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Constitue la majeure partie des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cellules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compartiments de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l’organisme</a:t>
            </a:r>
            <a:r>
              <a:rPr lang="fr-FR" sz="2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8805" lvl="2" indent="-142875">
              <a:spcBef>
                <a:spcPts val="840"/>
              </a:spcBef>
              <a:buFontTx/>
              <a:buChar char="-"/>
              <a:tabLst>
                <a:tab pos="598805" algn="l"/>
              </a:tabLst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Assure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l’hydratation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contribue au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maintien de la température corporelle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transpiration).</a:t>
            </a:r>
          </a:p>
          <a:p>
            <a:pPr marL="598805" lvl="2" indent="-142875">
              <a:spcBef>
                <a:spcPts val="840"/>
              </a:spcBef>
              <a:buFontTx/>
              <a:buChar char="-"/>
              <a:tabLst>
                <a:tab pos="598805" algn="l"/>
              </a:tabLst>
            </a:pPr>
            <a:endParaRPr lang="fr-F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8805" lvl="2" indent="-142875">
              <a:spcBef>
                <a:spcPts val="840"/>
              </a:spcBef>
              <a:buFontTx/>
              <a:buChar char="-"/>
              <a:tabLst>
                <a:tab pos="598805" algn="l"/>
              </a:tabLst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Participe à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l’absorption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au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 des nutriments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issus de l’alimentation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1727" y="5710019"/>
            <a:ext cx="107958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Fibres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facilitent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digestion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contribuent à la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régulation du taux de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cholestérol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569695" y="9735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III-Besoins nutritionnels</a:t>
            </a:r>
            <a:endParaRPr lang="fr-F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75562" y="298685"/>
            <a:ext cx="8229600" cy="1143000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IV-B</a:t>
            </a:r>
            <a:r>
              <a:rPr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esoins 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énergétiques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87" y="4054855"/>
            <a:ext cx="6094412" cy="280314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Dépendent de l’âge, du sexe, de l’activité physique et de l’état physiologique de l’individu.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fr-FR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Exprimés</a:t>
            </a:r>
            <a:r>
              <a:rPr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kilocalories (kcal</a:t>
            </a:r>
            <a:r>
              <a:rPr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24574"/>
            <a:ext cx="819912" cy="64312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4181" y="1846228"/>
            <a:ext cx="6024644" cy="441725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534553"/>
            <a:ext cx="6092825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Quantité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d’énergie nécessaire à un individu pour assurer le fonctionnement de son organisme, ses activités physiques et le maintien de son poids.</a:t>
            </a: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64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1328" y="475024"/>
            <a:ext cx="6266559" cy="4671864"/>
          </a:xfrm>
          <a:prstGeom prst="rect">
            <a:avLst/>
          </a:prstGeom>
        </p:spPr>
      </p:pic>
      <p:pic>
        <p:nvPicPr>
          <p:cNvPr id="5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310895"/>
            <a:ext cx="819912" cy="64312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93430" y="1667662"/>
            <a:ext cx="560393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L’apport énergétique total doit couvrir les besoins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énergétiques quotidiens de l’organisme, sans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excès ni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déficit →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L’organisme est en équilibre énergétique.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52903" y="324963"/>
            <a:ext cx="49254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V-Équilibre 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énergétique</a:t>
            </a:r>
          </a:p>
        </p:txBody>
      </p:sp>
      <p:sp>
        <p:nvSpPr>
          <p:cNvPr id="2" name="Rectangle 1"/>
          <p:cNvSpPr/>
          <p:nvPr/>
        </p:nvSpPr>
        <p:spPr>
          <a:xfrm>
            <a:off x="256940" y="4329534"/>
            <a:ext cx="4903200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Énergie apportée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Énergie dépensée 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maintien du poids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stable.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19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879" y="3006219"/>
            <a:ext cx="11345593" cy="257087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Glucides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kcal/g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principale source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d’énergie.</a:t>
            </a:r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Lipides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kcal/g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réserve énergétique et fonctions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cellulaires.</a:t>
            </a:r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Protéines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kcal/g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rôle structural et fonctionnel.</a:t>
            </a:r>
            <a:endParaRPr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93777"/>
            <a:ext cx="819912" cy="64312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9068" y="1794656"/>
            <a:ext cx="3314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L’apport énergétique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068" y="2671161"/>
            <a:ext cx="53317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L’énergie provient des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macronutriments :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52903" y="464902"/>
            <a:ext cx="49254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V-Équilibre 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énergétique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10895"/>
            <a:ext cx="819912" cy="64312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21920" y="1693709"/>
            <a:ext cx="1182944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dépense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énergétique</a:t>
            </a:r>
          </a:p>
          <a:p>
            <a:pPr algn="just"/>
            <a:endParaRPr lang="fr-F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Elle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comprend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fr-F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Métabolisme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base (60–70 %)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énergie nécessaire aux fonctions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vitales de l’organisme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(respiration, circulation, maintien de la température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fr-FR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Thermogenèse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alimentaire (10 %)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dépense liée à la digestion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fr-FR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Activité physique (20–30 %)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variable selon le mode de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 de l’individu.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70517" y="396961"/>
            <a:ext cx="49254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V-Équilibre 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énergétique</a:t>
            </a:r>
          </a:p>
        </p:txBody>
      </p:sp>
    </p:spTree>
    <p:extLst>
      <p:ext uri="{BB962C8B-B14F-4D97-AF65-F5344CB8AC3E}">
        <p14:creationId xmlns:p14="http://schemas.microsoft.com/office/powerpoint/2010/main" val="292711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064" y="244104"/>
            <a:ext cx="11064240" cy="1143000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VI-Conséquences du </a:t>
            </a:r>
            <a:r>
              <a:rPr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déséquilibre alimentaire</a:t>
            </a:r>
            <a:r>
              <a:rPr lang="fr-F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/énergétique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108" y="494041"/>
            <a:ext cx="819912" cy="64312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1614" y="2117401"/>
            <a:ext cx="111461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Tout déséquilibre entre les apports et les dépenses énergétiques, qu’il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s’agisse d’un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excès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 d’un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déficit, peut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entraîner des conséquences sur la santé, comme une prise ou une perte de poids, une fatigue accrue ou encore des carences nutritionnelles.</a:t>
            </a: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41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7718" y="3297722"/>
            <a:ext cx="4257238" cy="3163439"/>
          </a:xfrm>
          <a:prstGeom prst="rect">
            <a:avLst/>
          </a:prstGeom>
        </p:spPr>
      </p:pic>
      <p:pic>
        <p:nvPicPr>
          <p:cNvPr id="5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108" y="494041"/>
            <a:ext cx="819912" cy="643127"/>
          </a:xfrm>
          <a:prstGeom prst="rect">
            <a:avLst/>
          </a:prstGeom>
        </p:spPr>
      </p:pic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17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9108" y="1544691"/>
            <a:ext cx="12015848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FR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pports </a:t>
            </a:r>
            <a:r>
              <a:rPr lang="fr-FR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énergétiques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 &gt;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dépenses énergétiques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fr-F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Ration alimentaire (R.A) hypercalorique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(Excès d’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nergie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→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l’organisme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stocke l’excédent sous forme de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graisses.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R.A hypercalorique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répète dans le temps :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9294" y="4220143"/>
            <a:ext cx="75984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Obésité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Diabète de type II (diabète insulinorésistant),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Maladies cardiovasculaires (ex. hypertension artérielle).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2283" y="245496"/>
            <a:ext cx="11064240" cy="1143000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VI-Conséquences du </a:t>
            </a:r>
            <a:r>
              <a:rPr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déséquilibre alimentaire</a:t>
            </a:r>
            <a:r>
              <a:rPr lang="fr-F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/énergétique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17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498" y="4239260"/>
            <a:ext cx="11064240" cy="194454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némie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achitisme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roubles</a:t>
            </a:r>
            <a:r>
              <a:rPr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métaboliques.</a:t>
            </a:r>
          </a:p>
        </p:txBody>
      </p:sp>
      <p:pic>
        <p:nvPicPr>
          <p:cNvPr id="7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108" y="494041"/>
            <a:ext cx="819912" cy="64312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2402" y="4119744"/>
            <a:ext cx="3604398" cy="241916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0742" y="3940104"/>
            <a:ext cx="2326913" cy="2846142"/>
          </a:xfrm>
          <a:prstGeom prst="rect">
            <a:avLst/>
          </a:prstGeom>
        </p:spPr>
      </p:pic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18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3539" y="1445433"/>
            <a:ext cx="1193411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FR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pports </a:t>
            </a:r>
            <a:r>
              <a:rPr lang="fr-FR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énergétiques</a:t>
            </a:r>
            <a:r>
              <a:rPr lang="fr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&lt;&lt;&lt; </a:t>
            </a:r>
            <a:r>
              <a:rPr lang="fr-FR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dépenses </a:t>
            </a:r>
            <a:r>
              <a:rPr lang="fr-FR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énergétiques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fr-F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Ration alimentaire (R.A) hypocalorique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(Déficit d’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nergie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→ l’organisme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puise dans ses réserves pour compenser le déficit.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R.A hypocalorique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répète dans le temps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Carences nutritionnelles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fr-F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5336" y="244104"/>
            <a:ext cx="11064240" cy="1143000"/>
          </a:xfrm>
        </p:spPr>
        <p:txBody>
          <a:bodyPr>
            <a:normAutofit/>
          </a:bodyPr>
          <a:lstStyle/>
          <a:p>
            <a:r>
              <a:rPr lang="fr-FR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VI-Conséquences </a:t>
            </a:r>
            <a:r>
              <a:rPr lang="fr-F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déséquilibre alimentaire</a:t>
            </a:r>
            <a:r>
              <a:rPr lang="fr-F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/énergétique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831" y="244515"/>
            <a:ext cx="8229600" cy="1143000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VII-C</a:t>
            </a:r>
            <a:r>
              <a:rPr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onseils</a:t>
            </a:r>
            <a:r>
              <a:rPr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pour une alimentation </a:t>
            </a:r>
            <a:r>
              <a:rPr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saine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224" y="1806677"/>
            <a:ext cx="11731626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Adopter une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alimentation variée et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équilibrée.</a:t>
            </a:r>
          </a:p>
          <a:p>
            <a:pPr>
              <a:lnSpc>
                <a:spcPct val="150000"/>
              </a:lnSpc>
            </a:pP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Privilégier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fruits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</a:t>
            </a:r>
            <a:r>
              <a:rPr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légumes</a:t>
            </a:r>
            <a:r>
              <a:rPr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</a:t>
            </a:r>
            <a:r>
              <a:rPr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céréales </a:t>
            </a:r>
            <a:r>
              <a:rPr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complètes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Limiter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consommation de </a:t>
            </a:r>
            <a:r>
              <a:rPr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sucres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graisses </a:t>
            </a:r>
            <a:r>
              <a:rPr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saturées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Boire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suffisamment d’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eau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Pratiquer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une 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activité physique régulière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108" y="494041"/>
            <a:ext cx="819912" cy="643127"/>
          </a:xfrm>
          <a:prstGeom prst="rect">
            <a:avLst/>
          </a:prstGeom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108" y="494041"/>
            <a:ext cx="819912" cy="64312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4111" y="0"/>
            <a:ext cx="2759116" cy="3419272"/>
          </a:xfrm>
          <a:prstGeom prst="rect">
            <a:avLst/>
          </a:prstGeom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20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108" y="2072388"/>
            <a:ext cx="97954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Une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bonne nutrition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constitue la base du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bien-être physique et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mental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adoptant une alimentation variée, équilibrée et adaptée à ses besoins, on contribue non seulement à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prévenir de nombreuses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maladies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mais aussi à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renforcer le système immunitaire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à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favoriser la vitalité au </a:t>
            </a: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quotidien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Comme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disait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Hippocrate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 Que ton aliment soit ton médicament »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rappelant ainsi que nos choix alimentaires jouent un rôle essentiel dans la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préservation de la santé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la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qualité de vie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-1441939" y="293399"/>
            <a:ext cx="8229600" cy="1143000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VII-</a:t>
            </a:r>
            <a:r>
              <a:rPr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2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54480" y="2638011"/>
            <a:ext cx="8229600" cy="1143000"/>
          </a:xfrm>
        </p:spPr>
        <p:txBody>
          <a:bodyPr/>
          <a:lstStyle/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Merci pour votre attention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91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1113</Words>
  <Application>Microsoft Office PowerPoint</Application>
  <PresentationFormat>Personnalisé</PresentationFormat>
  <Paragraphs>176</Paragraphs>
  <Slides>21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6" baseType="lpstr">
      <vt:lpstr>Arial</vt:lpstr>
      <vt:lpstr>Calibri</vt:lpstr>
      <vt:lpstr>Times New Roman</vt:lpstr>
      <vt:lpstr>Wingdings</vt:lpstr>
      <vt:lpstr>Office Theme</vt:lpstr>
      <vt:lpstr>Nutrition et Équilibre énergétique</vt:lpstr>
      <vt:lpstr>Plan</vt:lpstr>
      <vt:lpstr>I-Introduction</vt:lpstr>
      <vt:lpstr>I-Introduction</vt:lpstr>
      <vt:lpstr>I-Introduction</vt:lpstr>
      <vt:lpstr>Présentation PowerPoint</vt:lpstr>
      <vt:lpstr>III-Besoins nutritionnels</vt:lpstr>
      <vt:lpstr>III-Besoins nutritionnels</vt:lpstr>
      <vt:lpstr>Les macronutriments</vt:lpstr>
      <vt:lpstr>Les micronutriments</vt:lpstr>
      <vt:lpstr>L’eau et les fibres</vt:lpstr>
      <vt:lpstr>IV-Besoins énergétiques</vt:lpstr>
      <vt:lpstr>Présentation PowerPoint</vt:lpstr>
      <vt:lpstr>Présentation PowerPoint</vt:lpstr>
      <vt:lpstr>Présentation PowerPoint</vt:lpstr>
      <vt:lpstr>VI-Conséquences du déséquilibre alimentaire/énergétique</vt:lpstr>
      <vt:lpstr>VI-Conséquences du déséquilibre alimentaire/énergétique</vt:lpstr>
      <vt:lpstr>VI-Conséquences du déséquilibre alimentaire/énergétique</vt:lpstr>
      <vt:lpstr>VII-Conseils pour une alimentation saine</vt:lpstr>
      <vt:lpstr>VII-Conclusion</vt:lpstr>
      <vt:lpstr>Merci pour votre attention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L’ÉQUILIBRE NUTRITIONNEL ET LA SANTÉ</dc:title>
  <dc:subject/>
  <dc:creator>HP</dc:creator>
  <cp:keywords/>
  <dc:description>generated using python-pptx</dc:description>
  <cp:lastModifiedBy>HP</cp:lastModifiedBy>
  <cp:revision>97</cp:revision>
  <dcterms:created xsi:type="dcterms:W3CDTF">2013-01-27T09:14:16Z</dcterms:created>
  <dcterms:modified xsi:type="dcterms:W3CDTF">2025-10-12T20:07:10Z</dcterms:modified>
  <cp:category/>
</cp:coreProperties>
</file>